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hdxcRqpQKvr/dOXh+pbfXKOBMR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476aa6220_0_0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33476aa622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476aa6220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33476aa6220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3476aa6220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33476aa6220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476aa6220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g33476aa622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3476aa6220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33476aa6220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3476aa6220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33476aa6220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3476aa6220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g33476aa6220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3476aa6220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33476aa6220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3476aa6220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33476aa6220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3476aa6220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33476aa6220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3476aa6220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33476aa6220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3476aa622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g33476aa622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3476aa6220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g33476aa6220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3476aa6220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g33476aa6220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3476aa6220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33476aa6220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3476aa6220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g33476aa6220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3476aa6220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33476aa6220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3476aa6220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g33476aa6220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3476aa6220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33476aa6220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3476aa6220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33476aa6220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3476aa6220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g33476aa6220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3476aa6220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g33476aa6220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3476aa6220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33476aa622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3476aa6220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g33476aa6220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3476aa6220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33476aa6220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33476aa6220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g33476aa6220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33476aa6220_0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g33476aa6220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3476aa6220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g33476aa6220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3476aa6220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g33476aa6220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33476aa6220_0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g33476aa6220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3476aa6220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g33476aa6220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3476aa6220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9" name="Google Shape;459;g33476aa6220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33476aa6220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g33476aa6220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3476aa622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33476aa622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33476aa6220_0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g33476aa6220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3476aa6220_0_4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2" name="Google Shape;492;g33476aa6220_0_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33476aa6220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g33476aa6220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33476aa6220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g33476aa6220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33476aa6220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g33476aa6220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33476aa6220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6" name="Google Shape;536;g33476aa6220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33476aa6220_0_4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g33476aa6220_0_4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33476aa6220_0_4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33476aa6220_0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33476aa6220_0_4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9" name="Google Shape;569;g33476aa6220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33476aa6220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g33476aa6220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476aa622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33476aa622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33476aa6220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1" name="Google Shape;591;g33476aa6220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33476aa6220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2" name="Google Shape;602;g33476aa6220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2fde1b7d114_0_4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3" name="Google Shape;613;g2fde1b7d11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3476aa6220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33476aa6220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3476aa6220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33476aa622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476aa6220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g33476aa622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476aa6220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33476aa622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5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6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5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6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6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zenodo.org/doi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.png"/></Relationships>
</file>

<file path=ppt/slides/_rels/slide52.xml.rels><?xml version="1.0" encoding="UTF-8" standalone="yes"?><Relationships xmlns="http://schemas.openxmlformats.org/package/2006/relationships"><Relationship Id="rId11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0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3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2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5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4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6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hyperlink" Target="https://doi.org/10.5281/zenodo.5568482" TargetMode="External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3476aa6220_0_0"/>
          <p:cNvSpPr txBox="1"/>
          <p:nvPr/>
        </p:nvSpPr>
        <p:spPr>
          <a:xfrm>
            <a:off x="4479788" y="439816"/>
            <a:ext cx="39639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NÁSTROJŮ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g33476aa6220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g33476aa622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33476aa6220_0_0"/>
          <p:cNvSpPr txBox="1"/>
          <p:nvPr/>
        </p:nvSpPr>
        <p:spPr>
          <a:xfrm>
            <a:off x="2020410" y="709396"/>
            <a:ext cx="3774900" cy="11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g33476aa6220_0_0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g33476aa6220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33476aa6220_0_0"/>
          <p:cNvSpPr txBox="1"/>
          <p:nvPr/>
        </p:nvSpPr>
        <p:spPr>
          <a:xfrm>
            <a:off x="387480" y="3143498"/>
            <a:ext cx="8386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Použijte naše šablony pro prosazování otevřeného vzdělávání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g33476aa6220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g33476aa6220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3476aa6220_0_88"/>
          <p:cNvSpPr txBox="1"/>
          <p:nvPr/>
        </p:nvSpPr>
        <p:spPr>
          <a:xfrm>
            <a:off x="2513350" y="290150"/>
            <a:ext cx="5917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vzdělávací z</a:t>
            </a: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droje</a:t>
            </a: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(OER) </a:t>
            </a: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měly být</a:t>
            </a: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g33476aa6220_0_8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33476aa6220_0_88"/>
          <p:cNvSpPr txBox="1"/>
          <p:nvPr/>
        </p:nvSpPr>
        <p:spPr>
          <a:xfrm>
            <a:off x="2513350" y="1629725"/>
            <a:ext cx="5527800" cy="16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“přístupné kdykoli a kdekoli pro všechny, včetně osob se zdravotním znevýhodněním a osob pocházejících z marginalizovaných nebo znevýhodněných skupin.”</a:t>
            </a:r>
            <a:endParaRPr b="0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g33476aa6220_0_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g33476aa6220_0_8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g33476aa6220_0_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33476aa6220_0_88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g33476aa6220_0_88"/>
          <p:cNvSpPr txBox="1"/>
          <p:nvPr/>
        </p:nvSpPr>
        <p:spPr>
          <a:xfrm>
            <a:off x="2507700" y="35152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3476aa6220_0_99"/>
          <p:cNvSpPr txBox="1"/>
          <p:nvPr/>
        </p:nvSpPr>
        <p:spPr>
          <a:xfrm>
            <a:off x="2507700" y="272325"/>
            <a:ext cx="4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vzdělávací zdroje</a:t>
            </a: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(OER) </a:t>
            </a: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mohou</a:t>
            </a: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g33476aa6220_0_9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3476aa6220_0_99"/>
          <p:cNvSpPr txBox="1"/>
          <p:nvPr/>
        </p:nvSpPr>
        <p:spPr>
          <a:xfrm>
            <a:off x="2507700" y="1805250"/>
            <a:ext cx="47973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“pomáhat uspokojovat potřeby jednotlivých studentů a účinně podporovat genderovou rovnost a podněcovat k inovativním pedagogickým, didaktickým a metodickým přístupům.”</a:t>
            </a:r>
            <a:endParaRPr b="0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g33476aa6220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g33476aa6220_0_9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8" name="Google Shape;168;g33476aa6220_0_99"/>
          <p:cNvSpPr txBox="1"/>
          <p:nvPr/>
        </p:nvSpPr>
        <p:spPr>
          <a:xfrm>
            <a:off x="2507700" y="35152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9" name="Google Shape;169;g33476aa6220_0_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33476aa6220_0_99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3476aa6220_0_110"/>
          <p:cNvSpPr txBox="1"/>
          <p:nvPr/>
        </p:nvSpPr>
        <p:spPr>
          <a:xfrm>
            <a:off x="2519000" y="207375"/>
            <a:ext cx="59688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800"/>
              </a:spcBef>
              <a:spcAft>
                <a:spcPts val="38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vzdělávání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vhodné pedagogické metody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dobře navržené vzdělávací cíle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rozmanitost vzdě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lávacích aktivit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33476aa6220_0_1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33476aa6220_0_110"/>
          <p:cNvSpPr txBox="1"/>
          <p:nvPr/>
        </p:nvSpPr>
        <p:spPr>
          <a:xfrm>
            <a:off x="2519000" y="1878450"/>
            <a:ext cx="5308500" cy="19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“širší škála inovativních pedagogických možností, které zapojí vzdělávající i vzdělávané, aby se stali aktivnějšími účastníky vzdělávacích procesů a tvůrci obsahu jako členové rozmanitých a inkluzivních znalostních společností.”</a:t>
            </a:r>
            <a:endParaRPr b="0" i="0" sz="3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33476aa6220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g33476aa6220_0_1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0" name="Google Shape;180;g33476aa6220_0_110"/>
          <p:cNvSpPr txBox="1"/>
          <p:nvPr/>
        </p:nvSpPr>
        <p:spPr>
          <a:xfrm>
            <a:off x="2519000" y="38140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1" name="Google Shape;181;g33476aa6220_0_1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33476aa6220_0_110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3476aa6220_0_1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33476aa6220_0_1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33476aa6220_0_1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33476aa6220_0_12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1" name="Google Shape;191;g33476aa6220_0_1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2" name="Google Shape;192;g33476aa6220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33476aa6220_0_121"/>
          <p:cNvSpPr txBox="1"/>
          <p:nvPr/>
        </p:nvSpPr>
        <p:spPr>
          <a:xfrm>
            <a:off x="3243450" y="166775"/>
            <a:ext cx="54450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trvalého přístupu: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budou mít přístup ke zdrojům i po ukončení kurzu.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inkluze: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lze přizpůsobit tak, aby odrážely profily studentů a scénáře využití, které odpovídají potřebám inkluze na různých úrovních.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diverzifikace učení: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přístupné kdykoli a odkudkoli, opakovaně (a nepodceňujte hodnotu opakování!) a z různých zařízení a formátů. OER podporují také neformální a méně formální vzdělávací prostředí.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celoživotního učení: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dostupné všem bez rozdílu věku, kdykoli se kdokoli chce něco naučit nebo se k něčemu vrátit pro osvěžení paměti.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Šetření nákladů: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mohou vést studenty k používání starších verzí některých publikací; s OER to není problém.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3476aa6220_0_1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33476aa6220_0_1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33476aa6220_0_131"/>
          <p:cNvSpPr txBox="1"/>
          <p:nvPr/>
        </p:nvSpPr>
        <p:spPr>
          <a:xfrm>
            <a:off x="3208375" y="1544850"/>
            <a:ext cx="5439300" cy="1385400"/>
          </a:xfrm>
          <a:prstGeom prst="rect">
            <a:avLst/>
          </a:prstGeom>
          <a:noFill/>
          <a:ln cap="flat" cmpd="sng" w="9525">
            <a:solidFill>
              <a:srgbClr val="FFDE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trvalého přístupu:</a:t>
            </a: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budou mít přístup ke zdrojům i po ukončení kurzu.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g33476aa6220_0_1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g33476aa6220_0_1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33476aa6220_0_1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33476aa6220_0_13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3476aa6220_0_1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33476aa6220_0_1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33476aa6220_0_141"/>
          <p:cNvSpPr txBox="1"/>
          <p:nvPr/>
        </p:nvSpPr>
        <p:spPr>
          <a:xfrm>
            <a:off x="3214575" y="1195750"/>
            <a:ext cx="54507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inkluze: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lze přizpůsobit tak, aby odrážely profily studentů a scénáře využití, které odpovídají potřebám inkluze na různých úrovních.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g33476aa6220_0_1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g33476aa6220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33476aa6220_0_1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33476aa6220_0_14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3476aa6220_0_151"/>
          <p:cNvSpPr txBox="1"/>
          <p:nvPr/>
        </p:nvSpPr>
        <p:spPr>
          <a:xfrm>
            <a:off x="3208575" y="595450"/>
            <a:ext cx="54450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diverzifikace učení: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přístupné kdykoli a odkudkoli, opakovaně (a nepodceňujte hodnotu opakování!) a z různých zařízení a formátů. OER podporují také neformální a méně formální vzdělávací prostředí.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33476aa6220_0_15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33476aa6220_0_15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g33476aa6220_0_15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g33476aa6220_0_1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33476aa6220_0_15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33476aa6220_0_15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3476aa6220_0_16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33476aa6220_0_16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33476aa6220_0_161"/>
          <p:cNvSpPr txBox="1"/>
          <p:nvPr/>
        </p:nvSpPr>
        <p:spPr>
          <a:xfrm>
            <a:off x="3202725" y="1135925"/>
            <a:ext cx="54450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celoživotního učení: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dostupné všem bez rozdílu věku, kdykoli se kdokoli chce něco naučit nebo se k něčemu vrátit pro osvěžení paměti.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g33476aa6220_0_16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g33476aa6220_0_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33476aa6220_0_16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33476aa6220_0_16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3476aa6220_0_17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33476aa6220_0_17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33476aa6220_0_171"/>
          <p:cNvSpPr txBox="1"/>
          <p:nvPr/>
        </p:nvSpPr>
        <p:spPr>
          <a:xfrm>
            <a:off x="3214225" y="1380400"/>
            <a:ext cx="54054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Šetření nákladů:</a:t>
            </a: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mohou vést studenty k používání starších verzí některých publikací; s OER to není problém.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g33476aa6220_0_17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g33476aa6220_0_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33476aa6220_0_17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33476aa6220_0_17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3476aa6220_0_18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33476aa6220_0_18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g33476aa6220_0_18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6" name="Google Shape;256;g33476aa6220_0_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g33476aa6220_0_18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33476aa6220_0_181"/>
          <p:cNvSpPr txBox="1"/>
          <p:nvPr/>
        </p:nvSpPr>
        <p:spPr>
          <a:xfrm>
            <a:off x="3208575" y="324050"/>
            <a:ext cx="5171700" cy="3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studijních příležitostí: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Studenti, kteří používají OER, dosahují stejných nebo lepších výsledků než ti, kteří používají tradiční materiály.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připravenosti: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mohou být dostupné od samého začátku kurzů, takže studenti s nimi mohou začít pracovat okamžitě.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kvality: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umožňují zvyšování kvality a průběžné aktualizace spolu s rychlým šířením, což zajišťuje, že informace v nich obsažené jsou aktuální.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Odměna za otevřené praktiky: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mohou být uznáni jako součást autorského týmu a oceněni za svou práci a dovednosti.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33476aa6220_0_18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476aa6220_0_12"/>
          <p:cNvSpPr txBox="1"/>
          <p:nvPr/>
        </p:nvSpPr>
        <p:spPr>
          <a:xfrm>
            <a:off x="207100" y="34525"/>
            <a:ext cx="8798700" cy="46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Vítejte v této sadě nástrojů Výhody otevřeného vzdělávání! 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Jedná se o soubor nástrojů (slidů, letáků a karet), který připravila </a:t>
            </a:r>
            <a:r>
              <a:rPr lang="en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Cílem této sady je pomoci zvýšit povědomí o významu otevřeného vzdělávání a upozornit na přínosy pro studenty, učitele, instituce, společnost a knihovníky.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Tento balíček obsahuje </a:t>
            </a: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šablony slidů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Šablony můžete použít přímo tak, jak jsou, nebo si je můžete upravit je pro své vlastní specifické potřeby.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Při použití šablony bez úpravy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stačí stáhnout celý balíček nebo jednotlivé slidy, které chcete použít.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Pokud chcete šablonu přizpůsobit svým potřebám, musíte:</a:t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Stáhnout nástroj, který chcete použít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Přizpůsobit jej svým potřebám (přidat logo vaší organizace, zavést jakoukoli jinou změnu, kterou považujete za vhodnou).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Ujistěte se, že je na upravené verzi uvedena poznámka: „Toto je upravená verze [název souboru (například Czech_1. OE Benefits - ENOEL slides)] [odkaz na původní zdroj: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autor: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Níže naleznete stručný popis uspořádání balíčku a navrhované použití jednotlivých slidů.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Jedná se pouze o návrhy; doporučujeme vám, abyste si vybrali a vytvořili nástroje na míru svým potřebám.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 snímku 3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 uveden příklad, jak lze šablonu upravit, včetně umístění loga vaší organizace a prohlášení o autorství.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Slidy 4-12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lze považovat za „upoutávky“; kladou základní otázky a uvádějí základní podstatu otevřených vzdělávacích zdrojů (OER). Můžete je použít jako úvod v prezentaci, abyste vzbudili zájem.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13-51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ukazují výhody OE pro pět různých zúčastněných stran: studenty (žluté pozadí), učitele (oranžové pozadí), instituce (tyrkysové pozadí), pro všechny (bílé pozadí) a pro knihovníky (modré pozadí). Můžete je použít k oslovení těchto konkrétních zúčastněných stran.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Úvodní slajdy pro každou ze skupin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(slajdy 13, 21, 29, 36, 44) ukazují, co ENOEL považuje za nejzásadnější přínosy pro každou skupinu,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ále jsou zobrazeny jako jednotlivé výhody na samostatných snímcích. </a:t>
            </a: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Závěrečné slajdy v každé skupině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uvádějí zbývající výhody (slajdy 19-20 pro studenty, 27-28 pro učitele, 35 pro instituce, 43 pro všechny a 50-51 pro knihovníky).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3476aa6220_0_19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g33476aa6220_0_19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33476aa6220_0_191"/>
          <p:cNvSpPr txBox="1"/>
          <p:nvPr/>
        </p:nvSpPr>
        <p:spPr>
          <a:xfrm>
            <a:off x="3202725" y="59800"/>
            <a:ext cx="55584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(víc než jen) žádných nákladů: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= zdarma + oprávnění.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lepšího vzdělávání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zajištění lepší budoucnosti: SDG 4: „Zajistit inkluzivní a spravedlivé kvalitní vzdělávání a podporovat příležitosti k celoživotnímu učení pro všechny“.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porozumění: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si mohou revidovat pojmy/myšlenky s využitím škály různých zdrojů (tj. zopakovat stejný pojem s použitím jiného vysvětlení).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Společná tvorba: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dávají studentům příležitost stát se partnery při společném tvoření, z čehož mají sami prospěch.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g33476aa6220_0_19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g33476aa6220_0_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33476aa6220_0_19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33476aa6220_0_191"/>
          <p:cNvSpPr txBox="1"/>
          <p:nvPr/>
        </p:nvSpPr>
        <p:spPr>
          <a:xfrm>
            <a:off x="232200" y="1505375"/>
            <a:ext cx="2454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3476aa6220_0_20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33476aa6220_0_20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33476aa6220_0_201"/>
          <p:cNvSpPr txBox="1"/>
          <p:nvPr/>
        </p:nvSpPr>
        <p:spPr>
          <a:xfrm>
            <a:off x="3202900" y="51900"/>
            <a:ext cx="58344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přizpůsobení: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si mohou OER (částečně nebo zcela) přizpůsobit, aby vytvořili nejlepší kombinaci výukových materiálů pro každou zkušenost v učení při neustálém zlepšování kvality OER.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otevřených pedagogik: D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íky OER jsou studenti hluboce zapojeni do vzdělávacího procesu a do tvorby studijních materiálů, které se pod vedením učitele v podstatě stávají jejich vlastními.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Zvyšování reputace: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Kvalitní OER zvyšují reputaci učitele na místní i globální úrovni a zároveň nabízejí nové příležitosti ke spolupráci s kolegy z celého světa.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Snížení pracovní zátěže: Učitelé nemusí pokaždé znovu vynalézat kolo, ale mohou znovu použít to, co již existuje.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Inspirace: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představují způsob, jak získat nové nápady.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g33476aa6220_0_20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g33476aa6220_0_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33476aa6220_0_20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33476aa6220_0_20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3476aa6220_0_21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33476aa6220_0_2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8" name="Google Shape;288;g33476aa6220_0_2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9" name="Google Shape;289;g33476aa6220_0_2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33476aa6220_0_21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33476aa6220_0_21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2" name="Google Shape;292;g33476aa6220_0_211"/>
          <p:cNvSpPr txBox="1"/>
          <p:nvPr/>
        </p:nvSpPr>
        <p:spPr>
          <a:xfrm>
            <a:off x="3141525" y="806100"/>
            <a:ext cx="54600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přizpůsobení: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si mohou OER (částečně nebo zcela) přizpůsobit, aby vytvořili nejlepší kombinaci výukových materiálů pro každou zkušenost v učení při neustálém zlepšování kvality OER.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3476aa6220_0_2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33476aa6220_0_2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9" name="Google Shape;299;g33476aa6220_0_2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0" name="Google Shape;300;g33476aa6220_0_2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33476aa6220_0_2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33476aa6220_0_22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g33476aa6220_0_221"/>
          <p:cNvSpPr txBox="1"/>
          <p:nvPr/>
        </p:nvSpPr>
        <p:spPr>
          <a:xfrm>
            <a:off x="3135675" y="780100"/>
            <a:ext cx="54600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otevřených pedagogik: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Díky OER jsou studenti hluboce zapojeni do vzdělávacího procesu a do tvorby studijních materiálů, které se pod vedením učitele v podstatě stávají jejich vlastními.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3476aa6220_0_2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33476aa6220_0_2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g33476aa6220_0_2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1" name="Google Shape;311;g33476aa6220_0_2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33476aa6220_0_2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33476aa6220_0_23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4" name="Google Shape;314;g33476aa6220_0_231"/>
          <p:cNvSpPr txBox="1"/>
          <p:nvPr/>
        </p:nvSpPr>
        <p:spPr>
          <a:xfrm>
            <a:off x="3123975" y="1200725"/>
            <a:ext cx="5460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Zvyšování reputace: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Kvalitní OER zvyšují reputaci učitele na místní i globální úrovni a zároveň nabízejí nové příležitosti ke spolupráci s kolegy z celého světa.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3476aa6220_0_2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33476aa6220_0_2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1" name="Google Shape;321;g33476aa6220_0_2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2" name="Google Shape;322;g33476aa6220_0_2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33476aa6220_0_2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g33476aa6220_0_24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5" name="Google Shape;325;g33476aa6220_0_241"/>
          <p:cNvSpPr txBox="1"/>
          <p:nvPr/>
        </p:nvSpPr>
        <p:spPr>
          <a:xfrm>
            <a:off x="3220075" y="1385375"/>
            <a:ext cx="4798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Snížení pracovní zátěže: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nemusí pokaždé znovu vynalézat kolo, ale mohou znovu použít to, co již existuje.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3476aa6220_0_25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33476aa6220_0_25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2" name="Google Shape;332;g33476aa6220_0_25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3" name="Google Shape;333;g33476aa6220_0_2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g33476aa6220_0_25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g33476aa6220_0_25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6" name="Google Shape;336;g33476aa6220_0_251"/>
          <p:cNvSpPr txBox="1"/>
          <p:nvPr/>
        </p:nvSpPr>
        <p:spPr>
          <a:xfrm>
            <a:off x="3238350" y="1691900"/>
            <a:ext cx="54600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Inspirace: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představují způsob, jak získat nové nápady.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3476aa6220_0_261"/>
          <p:cNvSpPr txBox="1"/>
          <p:nvPr/>
        </p:nvSpPr>
        <p:spPr>
          <a:xfrm>
            <a:off x="3123975" y="105375"/>
            <a:ext cx="5895900" cy="4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Povzbuzení aktivních přístupů: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mohou designovat rozličné praktické strategie na podporu učení se praxí (learning-by-doing), které jsou založené na remixování/adaptaci OER.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Povzbuzení spolupráce: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Zpětná vazba mezi kolegy, spolupráce studentů a zapojení odborníků se zvyšují a obohacují učitele díky procesu zajištěnému otevřenými licencemi.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inovací: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nabízejí příležitosti ke zvýšení kvality výukových a studijních materiálů, protože umožňují ostatním na nich stavět a poskytovat konstruktivní zpětnou vazbu.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odborného odkazu: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opětovného použití nastartovaný OER pokračuje i po odchodu autora do důchodu.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33476aa6220_0_26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33476aa6220_0_26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g33476aa6220_0_26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g33476aa6220_0_2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33476aa6220_0_26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33476aa6220_0_26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3476aa6220_0_27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33476aa6220_0_27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4" name="Google Shape;354;g33476aa6220_0_27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5" name="Google Shape;355;g33476aa6220_0_2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33476aa6220_0_27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g33476aa6220_0_27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8" name="Google Shape;358;g33476aa6220_0_271"/>
          <p:cNvSpPr txBox="1"/>
          <p:nvPr/>
        </p:nvSpPr>
        <p:spPr>
          <a:xfrm>
            <a:off x="3175800" y="489575"/>
            <a:ext cx="5460000" cy="3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volby: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Učebnice OER rozšiřují zdroje učitelů a mohou zaručit stejně vysokou úroveň kvality jako tradiční učebnice.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akademické svobody: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licence OER umožňují vyučujícím pravidelně upravovat a aktualizovat studijní materiály pro jejich kurzy.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Ukázka inovace a kreativity: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Kreativita vyučujících může zapůsobit na potenciální studenty a poskytovatele financí. To může zvýšit počet studentů zapsaných do určitých kurzů a zvýšit hodnotu jednotlivých vyučujících.</a:t>
            </a:r>
            <a:endParaRPr i="0" sz="1600" u="none" cap="none" strike="noStrik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3476aa6220_0_28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g33476aa6220_0_28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g33476aa6220_0_28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6" name="Google Shape;366;g33476aa6220_0_2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g33476aa6220_0_28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33476aa6220_0_28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Google Shape;369;g33476aa6220_0_281"/>
          <p:cNvSpPr txBox="1"/>
          <p:nvPr/>
        </p:nvSpPr>
        <p:spPr>
          <a:xfrm>
            <a:off x="3125100" y="41550"/>
            <a:ext cx="60522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ekonomičnosti v rozsahu: 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 jsou zdarma online, cenově dostupné v tištěné podobě, mohou být uloženy navždy a snadno se aktualizují. Prostředky, které by jinak šly na nákup učebnic, lze přesměrovat na technologie, zlepšení výuky nebo snížení nákladů.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rozvoje instituce: 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Vylepšený přístup k OER a jejich využití a učení se navzájem mezi členy instituce jsou posilovány spolu s kvalitou výukových materiálů.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Maximální využití veřejných investic: 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pocházející z veřejného financování jsou použity k vytváření veřejných znalostí a jsou sdíleny průřezově přes mnoho institucí při snížení dodatečných nákladů.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sebepropagace: 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Veřejný obraz instituce může do značné míry těžit z jejích sdílených a opakovaně používaných kvalitních OER.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mezinárodní spolupráce: 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Práce s OER zvyšuje viditelnost instituce, čímž zlepšuje její pověst na mezinárodní úrovni díky aktivní spolupráci s dalšími institucemi po celém světě.</a:t>
            </a:r>
            <a:endParaRPr b="1" i="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476aa6220_0_16"/>
          <p:cNvSpPr txBox="1"/>
          <p:nvPr/>
        </p:nvSpPr>
        <p:spPr>
          <a:xfrm>
            <a:off x="3897500" y="1214075"/>
            <a:ext cx="21879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g33476aa6220_0_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g33476aa6220_0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33476aa6220_0_16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Google Shape;76;g33476aa6220_0_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g33476aa6220_0_16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Open Sans"/>
                <a:ea typeface="Open Sans"/>
                <a:cs typeface="Open Sans"/>
                <a:sym typeface="Open Sans"/>
              </a:rPr>
              <a:t>Logo Vaší organizace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8" name="Google Shape;78;g33476aa6220_0_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9" name="Google Shape;79;g33476aa6220_0_16"/>
          <p:cNvSpPr txBox="1"/>
          <p:nvPr/>
        </p:nvSpPr>
        <p:spPr>
          <a:xfrm>
            <a:off x="6236975" y="484425"/>
            <a:ext cx="2295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PŘÍKLAD ADAPTACE PRO VAŠE POTŘEBY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3476aa6220_0_16"/>
          <p:cNvSpPr txBox="1"/>
          <p:nvPr/>
        </p:nvSpPr>
        <p:spPr>
          <a:xfrm>
            <a:off x="643155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Přidejte logo Vaší organizace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3476aa6220_0_16"/>
          <p:cNvSpPr txBox="1"/>
          <p:nvPr/>
        </p:nvSpPr>
        <p:spPr>
          <a:xfrm>
            <a:off x="224810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Přidejte prohlášení o autorství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33476aa6220_0_16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33476aa6220_0_16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33476aa6220_0_16"/>
          <p:cNvSpPr txBox="1"/>
          <p:nvPr/>
        </p:nvSpPr>
        <p:spPr>
          <a:xfrm>
            <a:off x="1316025" y="4698300"/>
            <a:ext cx="5313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Toto je upravená verze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“Czech_1. OE Benefits - ENOEL slides”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autor: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3476aa6220_0_29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33476aa6220_0_29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g33476aa6220_0_291"/>
          <p:cNvSpPr txBox="1"/>
          <p:nvPr/>
        </p:nvSpPr>
        <p:spPr>
          <a:xfrm>
            <a:off x="3202900" y="301450"/>
            <a:ext cx="52923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ekonomičnosti v rozsahu: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 jsou zdarma online, cenově dostupné v tištěné podobě, mohou být uloženy navždy a snadno se aktualizují. Prostředky, které by jinak šly na nákup učebnic, lze přesměrovat na technologie, zlepšení výuky nebo snížení dluhu.</a:t>
            </a:r>
            <a:endParaRPr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g33476aa6220_0_29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g33476aa6220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g33476aa6220_0_29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33476aa6220_0_29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3476aa6220_0_30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33476aa6220_0_30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7" name="Google Shape;387;g33476aa6220_0_30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8" name="Google Shape;388;g33476aa6220_0_3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g33476aa6220_0_30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g33476aa6220_0_30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1" name="Google Shape;391;g33476aa6220_0_301"/>
          <p:cNvSpPr txBox="1"/>
          <p:nvPr/>
        </p:nvSpPr>
        <p:spPr>
          <a:xfrm>
            <a:off x="3202525" y="1200725"/>
            <a:ext cx="57426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rozvoje instituce: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Vylepšený přístup k OER a jejich využití a učení se navzájem mezi členy instituce jsou posilovány spolu s kvalitou výukových materiálů.</a:t>
            </a:r>
            <a:endParaRPr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3476aa6220_0_31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g33476aa6220_0_3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33476aa6220_0_311"/>
          <p:cNvSpPr txBox="1"/>
          <p:nvPr/>
        </p:nvSpPr>
        <p:spPr>
          <a:xfrm>
            <a:off x="3202725" y="785075"/>
            <a:ext cx="53808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Maximální využití veřejných investic: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pocházející z veřejného financování jsou použity k vytváření veřejných znalostí a jsou sdíleny průřezově přes mnoho institucí při snížení dodatečných nákladů.</a:t>
            </a:r>
            <a:endParaRPr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9" name="Google Shape;399;g33476aa6220_0_3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g33476aa6220_0_3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g33476aa6220_0_31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33476aa6220_0_31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33476aa6220_0_3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g33476aa6220_0_3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g33476aa6220_0_321"/>
          <p:cNvSpPr txBox="1"/>
          <p:nvPr/>
        </p:nvSpPr>
        <p:spPr>
          <a:xfrm>
            <a:off x="3214600" y="1200725"/>
            <a:ext cx="52923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sebepropagace: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Veřejný obraz instituce může do značné míry těžit z jejích sdílených a opakovaně používaných kvalitních OER.</a:t>
            </a:r>
            <a:endParaRPr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0" name="Google Shape;410;g33476aa6220_0_3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g33476aa6220_0_3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g33476aa6220_0_3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33476aa6220_0_32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33476aa6220_0_3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33476aa6220_0_3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33476aa6220_0_331"/>
          <p:cNvSpPr txBox="1"/>
          <p:nvPr/>
        </p:nvSpPr>
        <p:spPr>
          <a:xfrm>
            <a:off x="3226125" y="780100"/>
            <a:ext cx="5286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mezinárodní spolupráce: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Práce s OER zvyšuje viditelnost instituce, čímž zlepšuje její pověst na mezinárodní úrovni díky aktivní spolupráci s dalšími institucemi po celém světě.</a:t>
            </a:r>
            <a:endParaRPr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g33476aa6220_0_3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g33476aa6220_0_3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g33476aa6220_0_3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g33476aa6220_0_33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33476aa6220_0_3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g33476aa6220_0_3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g33476aa6220_0_3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g33476aa6220_0_3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g33476aa6220_0_34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4" name="Google Shape;434;g33476aa6220_0_341"/>
          <p:cNvSpPr txBox="1"/>
          <p:nvPr/>
        </p:nvSpPr>
        <p:spPr>
          <a:xfrm>
            <a:off x="3202900" y="398100"/>
            <a:ext cx="54771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Usnadnění náboru: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Využívání OER zvyšuje participaci na vysokoškolském vzdělávání tím, že rozšiřuje přístup k netradičním studentům, kteří se rozhodují na základě kvality nabízených vzdělávacích materiálů.</a:t>
            </a:r>
            <a:endParaRPr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spojení s absolventy: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Nabídka kvalitních OER absolventům pomáhá instituci udržovat s nimi aktivní spojení.</a:t>
            </a:r>
            <a:endParaRPr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3476aa6220_0_3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g33476aa6220_0_3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1" name="Google Shape;441;g33476aa6220_0_3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2" name="Google Shape;442;g33476aa6220_0_3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g33476aa6220_0_3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g33476aa6220_0_350"/>
          <p:cNvSpPr txBox="1"/>
          <p:nvPr/>
        </p:nvSpPr>
        <p:spPr>
          <a:xfrm>
            <a:off x="185100" y="1475800"/>
            <a:ext cx="24261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" sz="2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5" name="Google Shape;445;g33476aa6220_0_350"/>
          <p:cNvSpPr txBox="1"/>
          <p:nvPr/>
        </p:nvSpPr>
        <p:spPr>
          <a:xfrm>
            <a:off x="3107700" y="100650"/>
            <a:ext cx="6069600" cy="42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Odemknutí informací: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lze sdílet ve velkém při odemknutím vzdělávacích zdrojů prostřednictvím licencí pro každého, kdo o ně projeví zájem.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Přenos znalostí: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Vzdělávací zdroje vytvořené z veřejných prostředků jsou k dispozici veřejnosti, lze je opakovaně používat a sdílet.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Umožnění celoživotního učení: B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ýt v obraze a mít možnost dalšího učení je dostupnější pro každého, čímž se překlenuje propast mezi formálními, neformálními a informálními otevřenými příležitostmi.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rovnosti: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usnadňují poskytování stejně kvalitních znalostí všem bez ohledu na jejich sociální a ekonomické postavení.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Podněcování rozmanitosti a inkluzivity: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materiály, které se snadno sdílejí a jsou přístupné přes internet, jsou skvělým nástrojem k objevování a seznamování se s různými názory.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občanské vědy: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může vytvářet každý a dostupnost materiálů usnadňuje lidem pokračovat v získávání znalostí.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33476aa6220_0_36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g33476aa6220_0_3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g33476aa6220_0_360"/>
          <p:cNvSpPr txBox="1"/>
          <p:nvPr/>
        </p:nvSpPr>
        <p:spPr>
          <a:xfrm>
            <a:off x="3173875" y="780100"/>
            <a:ext cx="5424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Odemknutí informací: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lze sdílet ve velkém při odemknutím vzdělávacích zdrojů prostřednictvím licencí pro každého, kdo o ně projeví zájem.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3" name="Google Shape;453;g33476aa6220_0_3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4" name="Google Shape;454;g33476aa6220_0_3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g33476aa6220_0_36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g33476aa6220_0_360"/>
          <p:cNvSpPr txBox="1"/>
          <p:nvPr/>
        </p:nvSpPr>
        <p:spPr>
          <a:xfrm>
            <a:off x="185100" y="1475800"/>
            <a:ext cx="23910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3476aa6220_0_37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g33476aa6220_0_3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g33476aa6220_0_370"/>
          <p:cNvSpPr txBox="1"/>
          <p:nvPr/>
        </p:nvSpPr>
        <p:spPr>
          <a:xfrm>
            <a:off x="3155400" y="1195750"/>
            <a:ext cx="5551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Přenos znalostí: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Vzdělávací zdroje vytvořené z veřejných prostředků jsou k dispozici veřejnosti, lze je opakovaně používat a sdílet.</a:t>
            </a:r>
            <a:endParaRPr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4" name="Google Shape;464;g33476aa6220_0_3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5" name="Google Shape;465;g33476aa6220_0_3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g33476aa6220_0_37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g33476aa6220_0_370"/>
          <p:cNvSpPr txBox="1"/>
          <p:nvPr/>
        </p:nvSpPr>
        <p:spPr>
          <a:xfrm>
            <a:off x="185100" y="1475800"/>
            <a:ext cx="24435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33476aa6220_0_38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g33476aa6220_0_38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33476aa6220_0_380"/>
          <p:cNvSpPr txBox="1"/>
          <p:nvPr/>
        </p:nvSpPr>
        <p:spPr>
          <a:xfrm>
            <a:off x="3343100" y="767800"/>
            <a:ext cx="55494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Umožnění celoživotního učení: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Být v obraze a mít možnost dalšího učení je dostupnější pro každého, čímž se překlenuje propast mezi formálními, neformálními a informálními otevřenými příležitostmi.</a:t>
            </a:r>
            <a:endParaRPr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5" name="Google Shape;475;g33476aa6220_0_38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6" name="Google Shape;476;g33476aa6220_0_3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g33476aa6220_0_38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g33476aa6220_0_380"/>
          <p:cNvSpPr txBox="1"/>
          <p:nvPr/>
        </p:nvSpPr>
        <p:spPr>
          <a:xfrm>
            <a:off x="185100" y="1475800"/>
            <a:ext cx="23910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3476aa6220_0_32"/>
          <p:cNvSpPr txBox="1"/>
          <p:nvPr/>
        </p:nvSpPr>
        <p:spPr>
          <a:xfrm>
            <a:off x="3897500" y="1214075"/>
            <a:ext cx="21879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</a:t>
            </a: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33476aa6220_0_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33476aa6220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33476aa6220_0_32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3" name="Google Shape;93;g33476aa6220_0_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" name="Google Shape;94;g33476aa6220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33476aa6220_0_39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33476aa6220_0_39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Google Shape;485;g33476aa6220_0_39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6" name="Google Shape;486;g33476aa6220_0_3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g33476aa6220_0_39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33476aa6220_0_390"/>
          <p:cNvSpPr txBox="1"/>
          <p:nvPr/>
        </p:nvSpPr>
        <p:spPr>
          <a:xfrm>
            <a:off x="185100" y="1475800"/>
            <a:ext cx="24495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9" name="Google Shape;489;g33476aa6220_0_390"/>
          <p:cNvSpPr txBox="1"/>
          <p:nvPr/>
        </p:nvSpPr>
        <p:spPr>
          <a:xfrm>
            <a:off x="3185375" y="1175550"/>
            <a:ext cx="5549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rovnosti: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usnadňují poskytování stejně kvalitních znalostí všem bez ohledu na jejich sociální a ekonomické postavení.</a:t>
            </a:r>
            <a:endParaRPr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33476aa6220_0_400"/>
          <p:cNvSpPr txBox="1"/>
          <p:nvPr/>
        </p:nvSpPr>
        <p:spPr>
          <a:xfrm>
            <a:off x="3237950" y="964750"/>
            <a:ext cx="54123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Podněcování rozmanitosti a inkluzivity: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materiály, které se snadno sdílejí a jsou přístupné přes internet, jsou skvělým nástrojem k objevování a seznamování se s různými názory.</a:t>
            </a:r>
            <a:endParaRPr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g33476aa6220_0_40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33476aa6220_0_40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7" name="Google Shape;497;g33476aa6220_0_40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8" name="Google Shape;498;g33476aa6220_0_4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g33476aa6220_0_40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g33476aa6220_0_400"/>
          <p:cNvSpPr txBox="1"/>
          <p:nvPr/>
        </p:nvSpPr>
        <p:spPr>
          <a:xfrm>
            <a:off x="185100" y="1475800"/>
            <a:ext cx="24378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3476aa6220_0_41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g33476aa6220_0_4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g33476aa6220_0_410"/>
          <p:cNvSpPr txBox="1"/>
          <p:nvPr/>
        </p:nvSpPr>
        <p:spPr>
          <a:xfrm>
            <a:off x="3249475" y="1175550"/>
            <a:ext cx="54066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občanské vědy: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může vytvářet každý a dostupnost materiálů usnadňuje lidem pokračovat v získávání znalostí.</a:t>
            </a:r>
            <a:endParaRPr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8" name="Google Shape;508;g33476aa6220_0_4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9" name="Google Shape;509;g33476aa6220_0_4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g33476aa6220_0_41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g33476aa6220_0_410"/>
          <p:cNvSpPr txBox="1"/>
          <p:nvPr/>
        </p:nvSpPr>
        <p:spPr>
          <a:xfrm>
            <a:off x="185100" y="1475800"/>
            <a:ext cx="25020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33476aa6220_0_4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g33476aa6220_0_4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8" name="Google Shape;518;g33476aa6220_0_4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9" name="Google Shape;519;g33476aa6220_0_4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g33476aa6220_0_4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g33476aa6220_0_420"/>
          <p:cNvSpPr txBox="1"/>
          <p:nvPr/>
        </p:nvSpPr>
        <p:spPr>
          <a:xfrm>
            <a:off x="185100" y="1475800"/>
            <a:ext cx="24729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2" name="Google Shape;522;g33476aa6220_0_420"/>
          <p:cNvSpPr txBox="1"/>
          <p:nvPr/>
        </p:nvSpPr>
        <p:spPr>
          <a:xfrm>
            <a:off x="3282300" y="221100"/>
            <a:ext cx="58950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Zvýšení kvality: 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Každý může podpořit zvyšování kvality OER tím, že jednoduše položí otázky k jejich objasnění; žádný přístup znamená žádné otázky, žádné otázky znamenají žádné pochybnosti, žádné pochybnosti znamenají žádné zlepšení.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hranic: 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skvělým způsobem, jak sdílet znalosti přes hranice, s umožněním přizpůsobení, která skutečně fungují na místní úrovni.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33476aa6220_0_430"/>
          <p:cNvSpPr txBox="1"/>
          <p:nvPr/>
        </p:nvSpPr>
        <p:spPr>
          <a:xfrm>
            <a:off x="3118500" y="70100"/>
            <a:ext cx="6025500" cy="42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Podpora profesního rozvoje: </a:t>
            </a:r>
            <a:r>
              <a:rPr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Zapojení na knihovní, institucionální, národní a mezinárodní úrovni do OER a správy OE lze využít jako příležitost k profesnímu rozvoji.</a:t>
            </a:r>
            <a:endParaRPr sz="13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Recognition as valued partners:</a:t>
            </a:r>
            <a:r>
              <a:rPr b="0" i="0" lang="en" sz="1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Thanks to their expertise in open pedagogy and open licences, librarians are recognised by educators and researchers as trusted partners.</a:t>
            </a:r>
            <a:endParaRPr b="0" i="0" sz="1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Uznání jako ceněných partnerů: </a:t>
            </a:r>
            <a:r>
              <a:rPr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Díky svým odborným znalostem v oblasti otevřené pedagogiky a otevřených licencí jsou knihovníci uznáváni pedagogy a výzkumníky jako důvěryhodní partneři.</a:t>
            </a:r>
            <a:endParaRPr sz="13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Rozvoj synergií s otevřenou vědou:</a:t>
            </a:r>
            <a:r>
              <a:rPr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Otevřená věda a otevřené vzdělávání jsou často oddělené a znalosti jsou v rukou různých odborníků. Knihovníci mohou tyto dvě oblasti propojit.</a:t>
            </a:r>
            <a:endParaRPr sz="13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Podněcování spolupráce a sdílení znalostí:</a:t>
            </a:r>
            <a:r>
              <a:rPr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Knihovníci hrají zásadní roli při facilitaci spolupráce, což rozšiřuje i jejich vlastní profesní sítě.</a:t>
            </a:r>
            <a:endParaRPr sz="13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Snížení nákladů:</a:t>
            </a:r>
            <a:r>
              <a:rPr lang="en" sz="1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Šetří rozpočty knihoven na nákup drahých a omezujících licencí na komerční publikace, a to i tím, že doporučují učitelům a studentům alternativy OER.</a:t>
            </a:r>
            <a:endParaRPr sz="13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8" name="Google Shape;528;g33476aa6220_0_4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33476aa6220_0_4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33476aa6220_0_4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33476aa6220_0_430"/>
          <p:cNvSpPr txBox="1"/>
          <p:nvPr/>
        </p:nvSpPr>
        <p:spPr>
          <a:xfrm>
            <a:off x="232200" y="1505375"/>
            <a:ext cx="28056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2" name="Google Shape;532;g33476aa6220_0_4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3" name="Google Shape;533;g33476aa6220_0_4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33476aa6220_0_4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g33476aa6220_0_4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33476aa6220_0_440"/>
          <p:cNvSpPr txBox="1"/>
          <p:nvPr/>
        </p:nvSpPr>
        <p:spPr>
          <a:xfrm>
            <a:off x="3202725" y="646475"/>
            <a:ext cx="55743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Podpora profesního rozvoje: 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Zapojení na knihovní, institucionální, národní a mezinárodní úrovni do OER a správy OE lze využít jako příležitost k profesnímu rozvoji a růstu mimo „tradiční“ nebo více ustálené odborné oblasti (např. tvorba sbírek, metadata atd.).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33476aa6220_0_4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33476aa6220_0_440"/>
          <p:cNvSpPr txBox="1"/>
          <p:nvPr/>
        </p:nvSpPr>
        <p:spPr>
          <a:xfrm>
            <a:off x="232200" y="1505375"/>
            <a:ext cx="27123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3" name="Google Shape;543;g33476aa6220_0_4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33476aa6220_0_4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33476aa6220_0_4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g33476aa6220_0_4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g33476aa6220_0_450"/>
          <p:cNvSpPr txBox="1"/>
          <p:nvPr/>
        </p:nvSpPr>
        <p:spPr>
          <a:xfrm>
            <a:off x="3177525" y="326400"/>
            <a:ext cx="5574300" cy="3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Uznání jako ceněných partnerů: 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Díky svým odborným znalostem v oblasti otevřené pedagogiky a otevřených licencí jsou knihovníci uznáváni pedagogy a výzkumníky jako důvěryhodní partneři při hledání, přizpůsobování a vytváření spolehlivých vzdělávacích zdrojů.</a:t>
            </a:r>
            <a:endParaRPr i="0" sz="2400" u="none" cap="none" strike="noStrike">
              <a:solidFill>
                <a:srgbClr val="B9E9F6"/>
              </a:solidFill>
            </a:endParaRPr>
          </a:p>
        </p:txBody>
      </p:sp>
      <p:sp>
        <p:nvSpPr>
          <p:cNvPr id="552" name="Google Shape;552;g33476aa6220_0_4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33476aa6220_0_450"/>
          <p:cNvSpPr txBox="1"/>
          <p:nvPr/>
        </p:nvSpPr>
        <p:spPr>
          <a:xfrm>
            <a:off x="232200" y="1505375"/>
            <a:ext cx="27006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4" name="Google Shape;554;g33476aa6220_0_4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33476aa6220_0_4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33476aa6220_0_46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g33476aa6220_0_4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g33476aa6220_0_460"/>
          <p:cNvSpPr txBox="1"/>
          <p:nvPr/>
        </p:nvSpPr>
        <p:spPr>
          <a:xfrm>
            <a:off x="3222450" y="415625"/>
            <a:ext cx="55743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Rozvoj synergií s otevřenou vědou: 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Otevřená věda a otevřené vzdělávání jsou často oddělené a znalosti jsou v rukou různých odborníků. Knihovníci mohou tyto dvě oblasti propojit s holističtějším přístupem k otevřenosti a podpořit tak otevřenou kulturu v rámci instituce/akademické komunity.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33476aa6220_0_46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33476aa6220_0_460"/>
          <p:cNvSpPr txBox="1"/>
          <p:nvPr/>
        </p:nvSpPr>
        <p:spPr>
          <a:xfrm>
            <a:off x="232200" y="1505375"/>
            <a:ext cx="2738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65" name="Google Shape;565;g33476aa6220_0_4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6" name="Google Shape;566;g33476aa6220_0_4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33476aa6220_0_47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g33476aa6220_0_4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33476aa6220_0_470"/>
          <p:cNvSpPr txBox="1"/>
          <p:nvPr/>
        </p:nvSpPr>
        <p:spPr>
          <a:xfrm>
            <a:off x="3243650" y="390450"/>
            <a:ext cx="55743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Podněcování spolupráce a sdílení znalostí: 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hrají zásadní roli při facilitaci spolupráce kurátorstvím otevřených zdrojů, organizací školení a workshopů na témata otevřeného vzdělávání a podporou komunit praxe v otevřeném vzdělávání, což rozšiřuje i jejich vlastní profesní sítě.</a:t>
            </a:r>
            <a:endParaRPr i="0" sz="2400" u="none" cap="none" strike="noStrike">
              <a:solidFill>
                <a:srgbClr val="B9E9F6"/>
              </a:solidFill>
            </a:endParaRPr>
          </a:p>
        </p:txBody>
      </p:sp>
      <p:sp>
        <p:nvSpPr>
          <p:cNvPr id="574" name="Google Shape;574;g33476aa6220_0_47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33476aa6220_0_470"/>
          <p:cNvSpPr txBox="1"/>
          <p:nvPr/>
        </p:nvSpPr>
        <p:spPr>
          <a:xfrm>
            <a:off x="232200" y="1505375"/>
            <a:ext cx="2738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76" name="Google Shape;576;g33476aa6220_0_4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33476aa6220_0_4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33476aa6220_0_48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g33476aa6220_0_48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33476aa6220_0_480"/>
          <p:cNvSpPr txBox="1"/>
          <p:nvPr/>
        </p:nvSpPr>
        <p:spPr>
          <a:xfrm>
            <a:off x="3188825" y="272200"/>
            <a:ext cx="5574300" cy="3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Snížení nákladů: 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Šetří rozpočty knihoven na nákup drahých a omezujících licencí na komerční publikace, a to i tím, že doporučují učitelům a studentům alternativy OER k literatuře v kurzech. Tento přínos přispívá k nezbytnému přechodu na otevřený přístup s ohledem na rozpočty knihoven a univerzit v dlouhodobém horizontu.</a:t>
            </a:r>
            <a:endParaRPr i="0" sz="2400" u="none" cap="none" strike="noStrike">
              <a:solidFill>
                <a:srgbClr val="B9E9F6"/>
              </a:solidFill>
            </a:endParaRPr>
          </a:p>
        </p:txBody>
      </p:sp>
      <p:sp>
        <p:nvSpPr>
          <p:cNvPr id="585" name="Google Shape;585;g33476aa6220_0_48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33476aa6220_0_480"/>
          <p:cNvSpPr txBox="1"/>
          <p:nvPr/>
        </p:nvSpPr>
        <p:spPr>
          <a:xfrm>
            <a:off x="232200" y="1505375"/>
            <a:ext cx="27123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7" name="Google Shape;587;g33476aa6220_0_48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8" name="Google Shape;588;g33476aa6220_0_4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476aa6220_0_41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 otevřené licence</a:t>
            </a: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g33476aa6220_0_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g33476aa6220_0_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33476aa6220_0_41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" name="Google Shape;103;g33476aa6220_0_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g33476aa6220_0_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33476aa6220_0_490"/>
          <p:cNvSpPr txBox="1"/>
          <p:nvPr/>
        </p:nvSpPr>
        <p:spPr>
          <a:xfrm>
            <a:off x="3106775" y="236200"/>
            <a:ext cx="5922300" cy="40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Lákání nových knihovníků k profesi: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Silná vazba mezi otevřeným vzděláváním a sociální spravedlností činí z knihovnictví atraktivní profesní volbu pro začínající odborníky a nové skupiny knihovníků.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Rozšíření uznání: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Tvůrci a podporovatelé OER získávají celosvětové renomé díky svým dílům, která obhajují otevřenost a další univerzální hodnoty. Již oceňovaná role knihovníků/informačních specialistů jako kurátorů vzdělávacích materiálů se díky OER stává ještě významnější.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Zvyšování dopadu a dosahu: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Pomáhají rozšířit dosah a dopad knihovníků i mimo jejich vlastní instituci.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4" name="Google Shape;594;g33476aa6220_0_49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g33476aa6220_0_49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33476aa6220_0_49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33476aa6220_0_490"/>
          <p:cNvSpPr txBox="1"/>
          <p:nvPr/>
        </p:nvSpPr>
        <p:spPr>
          <a:xfrm>
            <a:off x="232200" y="1505375"/>
            <a:ext cx="2738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98" name="Google Shape;598;g33476aa6220_0_49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33476aa6220_0_4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33476aa6220_0_50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g33476aa6220_0_50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33476aa6220_0_50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g33476aa6220_0_500"/>
          <p:cNvSpPr txBox="1"/>
          <p:nvPr/>
        </p:nvSpPr>
        <p:spPr>
          <a:xfrm>
            <a:off x="232200" y="1505375"/>
            <a:ext cx="2738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08" name="Google Shape;608;g33476aa6220_0_50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33476aa6220_0_5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33476aa6220_0_500"/>
          <p:cNvSpPr txBox="1"/>
          <p:nvPr/>
        </p:nvSpPr>
        <p:spPr>
          <a:xfrm>
            <a:off x="3079500" y="126000"/>
            <a:ext cx="6064500" cy="42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Příspěvek k dosažení cílů udržitelného rozvoje: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Pomáhají konkrétněji a měřitelněji přispívat k dosažení cílů udržitelného rozvoje.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Sladění se strategií EDI: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využívají otevřené vzdělávání jako strategický nástroj k dosažení cílů v oblasti rovnosti, rozmanitosti a inkluze tak, že zajišťují, aby bylo vzdělávací prostředí přístupné a inkluzivní pro všechny.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Podporovat kolegy a být podporován kolegy: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kultivují celoživotní učení tím, že poskytují rozmanité vzdělávací příležitosti a podporují vzájemnou podporu v rámci svých komunit.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2fde1b7d114_0_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6" name="Google Shape;616;g2fde1b7d114_0_4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7" name="Google Shape;617;g2fde1b7d114_0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g2fde1b7d114_0_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g2fde1b7d114_0_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g2fde1b7d114_0_4"/>
          <p:cNvSpPr txBox="1"/>
          <p:nvPr/>
        </p:nvSpPr>
        <p:spPr>
          <a:xfrm>
            <a:off x="1316025" y="2788663"/>
            <a:ext cx="72057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Czech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September 2024</a:t>
            </a: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10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Czech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o Pavla Vizváry for the Czech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1" name="Google Shape;621;g2fde1b7d114_0_4"/>
          <p:cNvSpPr txBox="1"/>
          <p:nvPr/>
        </p:nvSpPr>
        <p:spPr>
          <a:xfrm>
            <a:off x="4479788" y="439816"/>
            <a:ext cx="39639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 ENOEL 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TOOLKIT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22" name="Google Shape;622;g2fde1b7d114_0_4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g2fde1b7d114_0_4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3476aa6220_0_50"/>
          <p:cNvSpPr txBox="1"/>
          <p:nvPr/>
        </p:nvSpPr>
        <p:spPr>
          <a:xfrm>
            <a:off x="3897500" y="1214075"/>
            <a:ext cx="47988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můžete dělat s </a:t>
            </a: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g33476aa6220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g33476aa6220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33476aa6220_0_50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Google Shape;113;g33476aa6220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g33476aa6220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3476aa6220_0_59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měly být přístupné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g33476aa6220_0_5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g33476aa6220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33476aa6220_0_59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3" name="Google Shape;123;g33476aa6220_0_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g33476aa6220_0_5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3476aa6220_0_68"/>
          <p:cNvSpPr txBox="1"/>
          <p:nvPr/>
        </p:nvSpPr>
        <p:spPr>
          <a:xfrm>
            <a:off x="3897500" y="1214075"/>
            <a:ext cx="47988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měly být opakovaně použitelné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g33476aa6220_0_6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g33476aa6220_0_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33476aa6220_0_68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3" name="Google Shape;133;g33476aa6220_0_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g33476aa6220_0_6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3476aa6220_0_77"/>
          <p:cNvSpPr txBox="1"/>
          <p:nvPr/>
        </p:nvSpPr>
        <p:spPr>
          <a:xfrm>
            <a:off x="2507700" y="1477100"/>
            <a:ext cx="55374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“Otevřené licence respektují práva duševního vlastnictví nositele autorských práv a poskytují oprávnění zajišťující veřejnosti práva k přístupu, opakovanému použití, využití pro jiný účel, úpravě a dalšímu šíření vzdělávacích materiálů.”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33476aa6220_0_77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 otevřené licence?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g33476aa6220_0_7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33476aa6220_0_77"/>
          <p:cNvSpPr txBox="1"/>
          <p:nvPr/>
        </p:nvSpPr>
        <p:spPr>
          <a:xfrm>
            <a:off x="2507700" y="35152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</a:t>
            </a: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lang="en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Doporučení k otevřeným vzdělávacím zdrojům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3" name="Google Shape;143;g33476aa6220_0_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g33476aa6220_0_7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g33476aa6220_0_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33476aa6220_0_77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